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7" r:id="rId9"/>
    <p:sldId id="268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FD38B-C386-413F-964A-1EFD718D8F06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4E0E3-67DA-4013-A022-F946AA717C41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5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4E0E3-67DA-4013-A022-F946AA717C4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37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82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24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9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42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04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0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2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05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82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98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82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5A3E-4022-4903-879F-B73379726DAE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4BAAB-4AD0-41C0-8789-EE8D7DEA0FCB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49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Зеленый градиент (61 фото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148"/>
            <a:ext cx="12192000" cy="694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9" y="413056"/>
            <a:ext cx="1557007" cy="15345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224" y="104090"/>
            <a:ext cx="8549554" cy="2152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234" y="250943"/>
            <a:ext cx="1858734" cy="18587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3256" y="2262250"/>
            <a:ext cx="854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Київський національний університет імені Тараса Шевченка</a:t>
            </a:r>
          </a:p>
          <a:p>
            <a:pPr algn="ctr"/>
            <a:r>
              <a:rPr lang="uk-UA" sz="2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Кафедра загальної фізики</a:t>
            </a:r>
            <a:endParaRPr lang="ru-RU" sz="2400" b="1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0771" y="5174831"/>
            <a:ext cx="4537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Завгородній </a:t>
            </a:r>
          </a:p>
          <a:p>
            <a:r>
              <a:rPr lang="uk-UA" sz="28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Олексій Володимирович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3415" y="5651885"/>
            <a:ext cx="27903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Науковий керівник:</a:t>
            </a:r>
          </a:p>
          <a:p>
            <a:r>
              <a:rPr lang="uk-UA" sz="20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д. ф. – м. н., доцент</a:t>
            </a:r>
          </a:p>
          <a:p>
            <a:r>
              <a:rPr lang="uk-UA" sz="2000" b="1" dirty="0" err="1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Оліх</a:t>
            </a:r>
            <a:r>
              <a:rPr lang="uk-UA" sz="20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Олег Ярославович</a:t>
            </a:r>
            <a:endParaRPr lang="ru-RU" sz="2000" b="1" dirty="0">
              <a:ln w="1016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31020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Застосування нейронних мереж для визначення концентрації заліза в кремнієвих сонячних елементах </a:t>
            </a:r>
            <a:endParaRPr lang="ru-RU" sz="3600" b="1" dirty="0">
              <a:ln w="1016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679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98221" y="506244"/>
            <a:ext cx="6078386" cy="516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198221" y="506244"/>
            <a:ext cx="618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Тренування та тестування нейронних мереж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54" y="1462887"/>
            <a:ext cx="4607358" cy="2966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454" y="1093555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Таблиця 1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56" y="4798680"/>
            <a:ext cx="5152735" cy="1174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3453" y="4429348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Таблиця 2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468" y="1865808"/>
            <a:ext cx="5022491" cy="367028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237414" y="1496476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Таблиця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156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95" y="445056"/>
            <a:ext cx="1496291" cy="505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5261495" y="445056"/>
            <a:ext cx="15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Висновки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9673" y="1324158"/>
                <a:ext cx="1063105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AutoNum type="arabicPeriod"/>
                </a:pPr>
                <a:r>
                  <a:rPr lang="uk-UA" sz="2000" dirty="0"/>
                  <a:t>Проведено моделювання більше ніж 95 000 вольт-амперних характеристик кремнієвих </a:t>
                </a:r>
                <a:r>
                  <a:rPr lang="uk-UA" sz="2000" i="1" dirty="0"/>
                  <a:t>n</a:t>
                </a:r>
                <a:r>
                  <a:rPr lang="uk-UA" sz="2000" baseline="30000" dirty="0"/>
                  <a:t>+</a:t>
                </a:r>
                <a:r>
                  <a:rPr lang="uk-UA" sz="2000" dirty="0"/>
                  <a:t>-</a:t>
                </a:r>
                <a:r>
                  <a:rPr lang="uk-UA" sz="2000" i="1" dirty="0"/>
                  <a:t>p</a:t>
                </a:r>
                <a:r>
                  <a:rPr lang="uk-UA" sz="2000" dirty="0"/>
                  <a:t>-</a:t>
                </a:r>
                <a:r>
                  <a:rPr lang="uk-UA" sz="2000" i="1" dirty="0"/>
                  <a:t>p</a:t>
                </a:r>
                <a:r>
                  <a:rPr lang="uk-UA" sz="2000" baseline="30000" dirty="0"/>
                  <a:t>+</a:t>
                </a:r>
                <a:r>
                  <a:rPr lang="uk-UA" sz="2000" dirty="0"/>
                  <a:t> структур з різною товщиною бази (150</a:t>
                </a:r>
                <a:r>
                  <a:rPr lang="uk-UA" sz="2000" dirty="0">
                    <a:sym typeface="Symbol" panose="05050102010706020507" pitchFamily="18" charset="2"/>
                  </a:rPr>
                  <a:t></a:t>
                </a:r>
                <a:r>
                  <a:rPr lang="uk-UA" sz="2000" dirty="0"/>
                  <a:t>380 </a:t>
                </a:r>
                <a:r>
                  <a:rPr lang="uk-UA" sz="2000" dirty="0" err="1"/>
                  <a:t>мкм</a:t>
                </a:r>
                <a:r>
                  <a:rPr lang="uk-UA" sz="2000" dirty="0"/>
                  <a:t>) та ступенем її легування (10</a:t>
                </a:r>
                <a:r>
                  <a:rPr lang="uk-UA" sz="2000" baseline="30000" dirty="0"/>
                  <a:t>15</a:t>
                </a:r>
                <a:r>
                  <a:rPr lang="uk-UA" sz="2000" dirty="0"/>
                  <a:t>÷10</a:t>
                </a:r>
                <a:r>
                  <a:rPr lang="uk-UA" sz="2000" baseline="30000" dirty="0"/>
                  <a:t>17</a:t>
                </a:r>
                <a:r>
                  <a:rPr lang="uk-UA" sz="2000" dirty="0"/>
                  <a:t> см</a:t>
                </a:r>
                <a:r>
                  <a:rPr lang="uk-UA" sz="2000" baseline="30000" dirty="0"/>
                  <a:t>-3</a:t>
                </a:r>
                <a:r>
                  <a:rPr lang="uk-UA" sz="2000" dirty="0"/>
                  <a:t>) для температурного діапазону 290</a:t>
                </a:r>
                <a:r>
                  <a:rPr lang="uk-UA" sz="2000" dirty="0">
                    <a:sym typeface="Symbol" panose="05050102010706020507" pitchFamily="18" charset="2"/>
                  </a:rPr>
                  <a:t></a:t>
                </a:r>
                <a:r>
                  <a:rPr lang="uk-UA" sz="2000" dirty="0"/>
                  <a:t>340 К при варіації концентрації </a:t>
                </a:r>
                <a:r>
                  <a:rPr lang="uk-UA" sz="2000" dirty="0" err="1"/>
                  <a:t>домішкового</a:t>
                </a:r>
                <a:r>
                  <a:rPr lang="uk-UA" sz="2000" dirty="0"/>
                  <a:t> заліза в інтервалі 10</a:t>
                </a:r>
                <a:r>
                  <a:rPr lang="uk-UA" sz="2000" baseline="30000" dirty="0"/>
                  <a:t>10</a:t>
                </a:r>
                <a:r>
                  <a:rPr lang="uk-UA" sz="2000" dirty="0"/>
                  <a:t>÷10</a:t>
                </a:r>
                <a:r>
                  <a:rPr lang="uk-UA" sz="2000" baseline="30000" dirty="0"/>
                  <a:t>14</a:t>
                </a:r>
                <a:r>
                  <a:rPr lang="uk-UA" sz="2000" dirty="0"/>
                  <a:t> см</a:t>
                </a:r>
                <a:r>
                  <a:rPr lang="uk-UA" sz="2000" baseline="30000" dirty="0"/>
                  <a:t>-3</a:t>
                </a:r>
                <a:r>
                  <a:rPr lang="uk-UA" sz="2000" dirty="0"/>
                  <a:t>. Розглянуто випадки перебування структури у темряві, при освітленні (сонячний спектр, АМ1.5, 1000 Вт/м</a:t>
                </a:r>
                <a:r>
                  <a:rPr lang="uk-UA" sz="2000" baseline="30000" dirty="0"/>
                  <a:t>2</a:t>
                </a:r>
                <a:r>
                  <a:rPr lang="uk-UA" sz="2000" dirty="0"/>
                  <a:t> та монохроматичне 940 нм, 4 Вт/м</a:t>
                </a:r>
                <a:r>
                  <a:rPr lang="uk-UA" sz="2000" baseline="30000" dirty="0"/>
                  <a:t>2</a:t>
                </a:r>
                <a:r>
                  <a:rPr lang="uk-UA" sz="2000" dirty="0"/>
                  <a:t>) та враховано перебування </a:t>
                </a:r>
                <a:r>
                  <a:rPr lang="uk-UA" sz="2000" dirty="0" err="1"/>
                  <a:t>домішкових</a:t>
                </a:r>
                <a:r>
                  <a:rPr lang="uk-UA" sz="2000" dirty="0"/>
                  <a:t> атомів заліза у </a:t>
                </a:r>
                <a:r>
                  <a:rPr lang="uk-UA" sz="2000" dirty="0" err="1"/>
                  <a:t>міжвузольному</a:t>
                </a:r>
                <a:r>
                  <a:rPr lang="uk-UA" sz="2000" dirty="0"/>
                  <a:t> стані та у складі пари </a:t>
                </a:r>
                <a:r>
                  <a:rPr lang="uk-UA" sz="2000" dirty="0" err="1"/>
                  <a:t>FeB</a:t>
                </a:r>
                <a:r>
                  <a:rPr lang="uk-UA" sz="2000" dirty="0"/>
                  <a:t>.</a:t>
                </a:r>
              </a:p>
              <a:p>
                <a:pPr marL="457200" indent="-457200" algn="just">
                  <a:buFontTx/>
                  <a:buAutoNum type="arabicPeriod"/>
                </a:pPr>
                <a:r>
                  <a:rPr lang="uk-UA" sz="2000" dirty="0"/>
                  <a:t>Розроблено глибокі нейронні мережі, призначені для передбачення концентрації </a:t>
                </a:r>
                <a:r>
                  <a:rPr lang="uk-UA" sz="2000" dirty="0" err="1"/>
                  <a:t>домішкового</a:t>
                </a:r>
                <a:r>
                  <a:rPr lang="uk-UA" sz="2000" dirty="0"/>
                  <a:t> заліза в кремнієвих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uk-UA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uk-UA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uk-UA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uk-UA" sz="2000" dirty="0"/>
                  <a:t> структурах за величинами рівня легування та товщини бази, температури і наступними характеристиками вольт-амперних характеристик: 1) значення фактору </a:t>
                </a:r>
                <a:r>
                  <a:rPr lang="uk-UA" sz="2000" dirty="0" err="1"/>
                  <a:t>неідеальності</a:t>
                </a:r>
                <a:r>
                  <a:rPr lang="uk-UA" sz="2000" dirty="0"/>
                  <a:t> </a:t>
                </a:r>
                <a:r>
                  <a:rPr lang="uk-UA" sz="2000" dirty="0" err="1"/>
                  <a:t>темнової</a:t>
                </a:r>
                <a:r>
                  <a:rPr lang="uk-UA" sz="2000" dirty="0"/>
                  <a:t> ВАХ за наявності пар </a:t>
                </a:r>
                <a:r>
                  <a:rPr lang="en-US" sz="2000" dirty="0" err="1"/>
                  <a:t>FeB</a:t>
                </a:r>
                <a:r>
                  <a:rPr lang="uk-UA" sz="2000" dirty="0"/>
                  <a:t>; 2)</a:t>
                </a:r>
                <a:r>
                  <a:rPr lang="en-US" sz="2000" dirty="0"/>
                  <a:t> </a:t>
                </a:r>
                <a:r>
                  <a:rPr lang="uk-UA" sz="2000" dirty="0"/>
                  <a:t>значень фактору </a:t>
                </a:r>
                <a:r>
                  <a:rPr lang="uk-UA" sz="2000" dirty="0" err="1"/>
                  <a:t>неідеальності</a:t>
                </a:r>
                <a:r>
                  <a:rPr lang="uk-UA" sz="2000" dirty="0"/>
                  <a:t> </a:t>
                </a:r>
                <a:r>
                  <a:rPr lang="uk-UA" sz="2000" dirty="0" err="1"/>
                  <a:t>темнових</a:t>
                </a:r>
                <a:r>
                  <a:rPr lang="uk-UA" sz="2000" dirty="0"/>
                  <a:t> ВАХ до та після розпаду пар </a:t>
                </a:r>
                <a:r>
                  <a:rPr lang="en-US" sz="2000" dirty="0" err="1"/>
                  <a:t>FeB</a:t>
                </a:r>
                <a:r>
                  <a:rPr lang="uk-UA" sz="2000" dirty="0"/>
                  <a:t>; 3) відносних змін струму короткого замикання та ефективності </a:t>
                </a:r>
                <a:r>
                  <a:rPr lang="uk-UA" sz="2000" dirty="0" err="1"/>
                  <a:t>фотоперетворення</a:t>
                </a:r>
                <a:r>
                  <a:rPr lang="uk-UA" sz="2000" dirty="0"/>
                  <a:t> після розпаду пар </a:t>
                </a:r>
                <a:r>
                  <a:rPr lang="en-US" sz="2000" dirty="0" err="1"/>
                  <a:t>FeB</a:t>
                </a:r>
                <a:r>
                  <a:rPr lang="uk-UA" sz="2000" dirty="0"/>
                  <a:t>; 4) відносних змін струму короткого замикання, напруги холостого ходу, коефіцієнта форми та ефективності </a:t>
                </a:r>
                <a:r>
                  <a:rPr lang="uk-UA" sz="2000" dirty="0" err="1"/>
                  <a:t>фотоперетворення</a:t>
                </a:r>
                <a:r>
                  <a:rPr lang="uk-UA" sz="2000" dirty="0"/>
                  <a:t> після розпаду пар </a:t>
                </a:r>
                <a:r>
                  <a:rPr lang="en-US" sz="2000" dirty="0" err="1"/>
                  <a:t>FeB</a:t>
                </a:r>
                <a:r>
                  <a:rPr lang="uk-UA" sz="2000" dirty="0"/>
                  <a:t>. Визначено раціональні значення </a:t>
                </a:r>
                <a:r>
                  <a:rPr lang="uk-UA" sz="2000" dirty="0" err="1"/>
                  <a:t>гіперпараметрів</a:t>
                </a:r>
                <a:r>
                  <a:rPr lang="uk-UA" sz="2000" dirty="0"/>
                  <a:t>.</a:t>
                </a:r>
              </a:p>
              <a:p>
                <a:pPr marL="457200" indent="-457200" algn="just">
                  <a:buAutoNum type="arabicPeriod"/>
                </a:pPr>
                <a:endParaRPr lang="uk-UA" sz="2000" dirty="0"/>
              </a:p>
              <a:p>
                <a:pPr algn="just"/>
                <a:endParaRPr lang="uk-UA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3" y="1324158"/>
                <a:ext cx="10631054" cy="5632311"/>
              </a:xfrm>
              <a:prstGeom prst="rect">
                <a:avLst/>
              </a:prstGeom>
              <a:blipFill>
                <a:blip r:embed="rId4"/>
                <a:stretch>
                  <a:fillRect l="-631" t="-758" r="-5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031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95" y="445056"/>
            <a:ext cx="1496291" cy="505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5261495" y="445056"/>
            <a:ext cx="15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Висновки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8982" y="1391632"/>
            <a:ext cx="10695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/>
              <a:t>3. Проведено навчання та тестування глибоких нейронних мереж на даних, отриманих шляхом моделювання. Виявлено, що середнє відносна квадратична похибка передбачень концентрації заліза може досягати 5</a:t>
            </a:r>
            <a:r>
              <a:rPr lang="uk-UA" dirty="0">
                <a:sym typeface="Symbol" panose="05050102010706020507" pitchFamily="18" charset="2"/>
              </a:rPr>
              <a:t></a:t>
            </a:r>
            <a:r>
              <a:rPr lang="uk-UA" dirty="0"/>
              <a:t>10</a:t>
            </a:r>
            <a:r>
              <a:rPr lang="uk-UA" baseline="30000" dirty="0"/>
              <a:t>-3</a:t>
            </a:r>
            <a:r>
              <a:rPr lang="uk-UA" dirty="0"/>
              <a:t> при використанні </a:t>
            </a:r>
            <a:r>
              <a:rPr lang="uk-UA" dirty="0" err="1"/>
              <a:t>темнових</a:t>
            </a:r>
            <a:r>
              <a:rPr lang="uk-UA" dirty="0"/>
              <a:t> ВАХ та 3</a:t>
            </a:r>
            <a:r>
              <a:rPr lang="uk-UA" dirty="0">
                <a:sym typeface="Symbol" panose="05050102010706020507" pitchFamily="18" charset="2"/>
              </a:rPr>
              <a:t></a:t>
            </a:r>
            <a:r>
              <a:rPr lang="uk-UA" dirty="0"/>
              <a:t>10</a:t>
            </a:r>
            <a:r>
              <a:rPr lang="uk-UA" baseline="30000" dirty="0"/>
              <a:t>-4</a:t>
            </a:r>
            <a:r>
              <a:rPr lang="uk-UA" dirty="0"/>
              <a:t> для випадку ВАХ при освітленні. Показано, що найвища точність оцінок спостерігається для структур з рівнем легування, який відповідає значенням, що використовувалися під час навчання мереж</a:t>
            </a:r>
          </a:p>
          <a:p>
            <a:pPr algn="just"/>
            <a:endParaRPr lang="uk-UA" dirty="0"/>
          </a:p>
          <a:p>
            <a:pPr algn="just"/>
            <a:r>
              <a:rPr lang="uk-UA" dirty="0"/>
              <a:t>4.  Проведено тестування нейронних мереж, натренованих на синтетичних даних, на реальних сонячних елементах. Виявлено, що найкращі прогностичні результати спостерігаються при застосуванні до </a:t>
            </a:r>
            <a:r>
              <a:rPr lang="uk-UA" dirty="0" err="1"/>
              <a:t>темнових</a:t>
            </a:r>
            <a:r>
              <a:rPr lang="uk-UA" dirty="0"/>
              <a:t> ВАХ мережі, що використовує одне значення фактору </a:t>
            </a:r>
            <a:r>
              <a:rPr lang="uk-UA" dirty="0" err="1"/>
              <a:t>неідеальності</a:t>
            </a:r>
            <a:r>
              <a:rPr lang="uk-UA" dirty="0"/>
              <a:t>, а для ВАХ, виміряних при освітленні – мережі, що бере до уваги відносні зміни всіх параметрів фотоелектричного перетворення.</a:t>
            </a:r>
            <a:endParaRPr lang="ru-RU" dirty="0"/>
          </a:p>
          <a:p>
            <a:pPr algn="just"/>
            <a:endParaRPr lang="uk-UA" dirty="0"/>
          </a:p>
          <a:p>
            <a:pPr algn="just"/>
            <a:r>
              <a:rPr lang="uk-UA" dirty="0"/>
              <a:t>5. Показано можливість застосування налаштованих глибоких мереж для визначення концентрації </a:t>
            </a:r>
            <a:r>
              <a:rPr lang="uk-UA" dirty="0" err="1"/>
              <a:t>домішкового</a:t>
            </a:r>
            <a:r>
              <a:rPr lang="uk-UA" dirty="0"/>
              <a:t> заліза в сонячних елементах, виготовлених за BSF та PERC технологіями з пластин кремнію, легованих бором. Розглянуто можливі шляхи покращення точності оцінки завдяки модифікації розміченого набору даних та застосування </a:t>
            </a:r>
            <a:r>
              <a:rPr lang="uk-UA" dirty="0" err="1"/>
              <a:t>донавчання</a:t>
            </a:r>
            <a:r>
              <a:rPr lang="uk-UA" dirty="0"/>
              <a:t> стандартних мереж для обробки зображень.</a:t>
            </a:r>
            <a:endParaRPr lang="ru-RU" dirty="0"/>
          </a:p>
          <a:p>
            <a:pPr algn="just"/>
            <a:r>
              <a:rPr lang="uk-UA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545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5356" y="495301"/>
                <a:ext cx="800621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uk-UA" sz="2000" b="1" dirty="0"/>
                  <a:t>Мета роботи</a:t>
                </a:r>
                <a:r>
                  <a:rPr lang="uk-UA" sz="2000" dirty="0"/>
                  <a:t>: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uk-UA" sz="2000" dirty="0"/>
                  <a:t>Розробити глибокі нейронні мережі, призначені для передбачення концентрації домішкового заліза в кремнієвих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uk-UA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uk-UA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uk-UA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uk-UA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uk-UA" sz="2000" dirty="0"/>
                  <a:t> структурах за величинами рівня легування, товщини бази, температури і фактору неідеальності або характеристик фотоелектричного перетворення;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uk-UA" sz="2000" dirty="0"/>
                  <a:t>Налаштувати відповідні мережі та визначити оптимальні значення гіперпараметрів;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uk-UA" sz="2000" dirty="0"/>
                  <a:t>Протестувати здатність розроблених нейронних мереж визначати концентрацію заліза, спираючись як на синтетичні, так і експериментально виміряні вольт-амперні характеристики кремнієвих сонячних елементів.</a:t>
                </a:r>
                <a:endParaRPr lang="ru-RU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56" y="495301"/>
                <a:ext cx="8006216" cy="3785652"/>
              </a:xfrm>
              <a:prstGeom prst="rect">
                <a:avLst/>
              </a:prstGeom>
              <a:blipFill>
                <a:blip r:embed="rId3"/>
                <a:stretch>
                  <a:fillRect l="-838" t="-805" r="-762" b="-193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572" y="688246"/>
            <a:ext cx="2664080" cy="178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275" y="4367157"/>
            <a:ext cx="2656145" cy="1767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637" y="4064779"/>
            <a:ext cx="2355773" cy="2180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323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увати 14">
            <a:extLst>
              <a:ext uri="{FF2B5EF4-FFF2-40B4-BE49-F238E27FC236}">
                <a16:creationId xmlns:a16="http://schemas.microsoft.com/office/drawing/2014/main" id="{444D13EC-92EA-4714-91A9-A59C27646BF1}"/>
              </a:ext>
            </a:extLst>
          </p:cNvPr>
          <p:cNvGrpSpPr/>
          <p:nvPr/>
        </p:nvGrpSpPr>
        <p:grpSpPr>
          <a:xfrm>
            <a:off x="1554725" y="550905"/>
            <a:ext cx="3520461" cy="1440805"/>
            <a:chOff x="4370063" y="406226"/>
            <a:chExt cx="3520461" cy="1440805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063" y="406226"/>
              <a:ext cx="3512822" cy="144080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427762" y="408560"/>
                  <a:ext cx="3462762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uk-UA" sz="28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Моделювання ВАХ</a:t>
                  </a:r>
                </a:p>
                <a:p>
                  <a:pPr algn="ctr"/>
                  <a:r>
                    <a:rPr lang="uk-UA" sz="28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кремнієвих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ru-RU" sz="2800" b="1" i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sz="2800" b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uk-UA" sz="2800" b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uk-UA" sz="28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uk-UA" sz="28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uk-UA" sz="28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800" b="1" i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sz="2800" b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uk-UA" sz="2800" b="1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uk-UA" sz="2800" b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uk-UA" sz="28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структур</a:t>
                  </a:r>
                  <a:endParaRPr lang="ru-RU" sz="28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762" y="408560"/>
                  <a:ext cx="3462762" cy="13849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uk-U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Групувати 31">
            <a:extLst>
              <a:ext uri="{FF2B5EF4-FFF2-40B4-BE49-F238E27FC236}">
                <a16:creationId xmlns:a16="http://schemas.microsoft.com/office/drawing/2014/main" id="{776A2D9C-3B94-4115-B385-32DA54FE42A3}"/>
              </a:ext>
            </a:extLst>
          </p:cNvPr>
          <p:cNvGrpSpPr/>
          <p:nvPr/>
        </p:nvGrpSpPr>
        <p:grpSpPr>
          <a:xfrm>
            <a:off x="-309321" y="-2190368"/>
            <a:ext cx="12862560" cy="11650980"/>
            <a:chOff x="-309321" y="-2190368"/>
            <a:chExt cx="12862560" cy="11650980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9321" y="-2190368"/>
              <a:ext cx="12862560" cy="1165098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8948" y="4429395"/>
              <a:ext cx="3168221" cy="14219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542478" y="4393231"/>
              <a:ext cx="327502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Розробка, налаштування та навчання ГНМ</a:t>
              </a:r>
              <a:endPara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260145" y="4463185"/>
            <a:ext cx="3168221" cy="1384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7104879" y="4912376"/>
            <a:ext cx="347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Тестування ГНМ</a:t>
            </a:r>
            <a:endParaRPr lang="ru-RU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6" name="Групувати 25">
            <a:extLst>
              <a:ext uri="{FF2B5EF4-FFF2-40B4-BE49-F238E27FC236}">
                <a16:creationId xmlns:a16="http://schemas.microsoft.com/office/drawing/2014/main" id="{BA1C7E2F-8509-429B-ABD8-036C882C9B8D}"/>
              </a:ext>
            </a:extLst>
          </p:cNvPr>
          <p:cNvGrpSpPr/>
          <p:nvPr/>
        </p:nvGrpSpPr>
        <p:grpSpPr>
          <a:xfrm>
            <a:off x="6703367" y="548436"/>
            <a:ext cx="4166464" cy="1485756"/>
            <a:chOff x="6911103" y="735422"/>
            <a:chExt cx="4166464" cy="1384995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6963721" y="762045"/>
              <a:ext cx="4113846" cy="13219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6911103" y="735422"/>
              <a:ext cx="41138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Вимірювання ВАХ кремнієвих сонячних елементів</a:t>
              </a:r>
              <a:endPara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3" name="Групувати 22">
            <a:extLst>
              <a:ext uri="{FF2B5EF4-FFF2-40B4-BE49-F238E27FC236}">
                <a16:creationId xmlns:a16="http://schemas.microsoft.com/office/drawing/2014/main" id="{90E25350-3F71-45DA-9CAB-4DB35FBC4425}"/>
              </a:ext>
            </a:extLst>
          </p:cNvPr>
          <p:cNvGrpSpPr/>
          <p:nvPr/>
        </p:nvGrpSpPr>
        <p:grpSpPr>
          <a:xfrm>
            <a:off x="1193481" y="2614547"/>
            <a:ext cx="3773859" cy="1008980"/>
            <a:chOff x="250888" y="2340973"/>
            <a:chExt cx="3473401" cy="1008980"/>
          </a:xfrm>
        </p:grpSpPr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800000">
              <a:off x="499101" y="2340973"/>
              <a:ext cx="3160274" cy="10089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250888" y="2367780"/>
              <a:ext cx="34734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Тренувальний набір розмічених даних</a:t>
              </a:r>
              <a:endPara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895420" y="2641354"/>
            <a:ext cx="3897670" cy="993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7232602" y="2603218"/>
            <a:ext cx="3055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Тестовий набір розмічених даних</a:t>
            </a:r>
            <a:endParaRPr lang="ru-RU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" name="Стрелка вниз 30"/>
          <p:cNvSpPr/>
          <p:nvPr/>
        </p:nvSpPr>
        <p:spPr>
          <a:xfrm>
            <a:off x="3024809" y="1991710"/>
            <a:ext cx="286327" cy="621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низ 30">
            <a:extLst>
              <a:ext uri="{FF2B5EF4-FFF2-40B4-BE49-F238E27FC236}">
                <a16:creationId xmlns:a16="http://schemas.microsoft.com/office/drawing/2014/main" id="{E120ACAB-1DEF-4D88-8785-D13C757FA766}"/>
              </a:ext>
            </a:extLst>
          </p:cNvPr>
          <p:cNvSpPr/>
          <p:nvPr/>
        </p:nvSpPr>
        <p:spPr>
          <a:xfrm>
            <a:off x="2937246" y="3659692"/>
            <a:ext cx="286327" cy="769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низ 30">
            <a:extLst>
              <a:ext uri="{FF2B5EF4-FFF2-40B4-BE49-F238E27FC236}">
                <a16:creationId xmlns:a16="http://schemas.microsoft.com/office/drawing/2014/main" id="{E82F083C-0555-4AFA-B2C4-EB45707B457F}"/>
              </a:ext>
            </a:extLst>
          </p:cNvPr>
          <p:cNvSpPr/>
          <p:nvPr/>
        </p:nvSpPr>
        <p:spPr>
          <a:xfrm>
            <a:off x="8632460" y="2012287"/>
            <a:ext cx="286327" cy="621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низ 30">
            <a:extLst>
              <a:ext uri="{FF2B5EF4-FFF2-40B4-BE49-F238E27FC236}">
                <a16:creationId xmlns:a16="http://schemas.microsoft.com/office/drawing/2014/main" id="{89CA2046-C8A4-48C6-922D-37F1FE25BC04}"/>
              </a:ext>
            </a:extLst>
          </p:cNvPr>
          <p:cNvSpPr/>
          <p:nvPr/>
        </p:nvSpPr>
        <p:spPr>
          <a:xfrm rot="16200000">
            <a:off x="5845493" y="3884194"/>
            <a:ext cx="286327" cy="2542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 вниз 30">
            <a:extLst>
              <a:ext uri="{FF2B5EF4-FFF2-40B4-BE49-F238E27FC236}">
                <a16:creationId xmlns:a16="http://schemas.microsoft.com/office/drawing/2014/main" id="{4EC76B83-39EA-48DA-9B95-3B969F1590AE}"/>
              </a:ext>
            </a:extLst>
          </p:cNvPr>
          <p:cNvSpPr/>
          <p:nvPr/>
        </p:nvSpPr>
        <p:spPr>
          <a:xfrm>
            <a:off x="8617125" y="3617012"/>
            <a:ext cx="286327" cy="812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 вниз 30">
            <a:extLst>
              <a:ext uri="{FF2B5EF4-FFF2-40B4-BE49-F238E27FC236}">
                <a16:creationId xmlns:a16="http://schemas.microsoft.com/office/drawing/2014/main" id="{F3FB866C-695F-4289-AE8E-F667851C3FDB}"/>
              </a:ext>
            </a:extLst>
          </p:cNvPr>
          <p:cNvSpPr/>
          <p:nvPr/>
        </p:nvSpPr>
        <p:spPr>
          <a:xfrm rot="18060025">
            <a:off x="5810481" y="1361156"/>
            <a:ext cx="286327" cy="2212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50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89" y="381405"/>
            <a:ext cx="3512822" cy="406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Прямоугольник 3"/>
          <p:cNvSpPr/>
          <p:nvPr/>
        </p:nvSpPr>
        <p:spPr>
          <a:xfrm>
            <a:off x="4339589" y="326236"/>
            <a:ext cx="3512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Моделювання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F2B710-9B7A-4E6E-82CB-759CF982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304" y="1019785"/>
            <a:ext cx="3909141" cy="309402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76459F-92C6-4F2C-95F2-E0A3EF5D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130" y="183071"/>
            <a:ext cx="1805186" cy="120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86AF09-E634-4F24-A516-75E70CE63330}"/>
              </a:ext>
            </a:extLst>
          </p:cNvPr>
          <p:cNvSpPr txBox="1"/>
          <p:nvPr/>
        </p:nvSpPr>
        <p:spPr>
          <a:xfrm>
            <a:off x="5712688" y="4338652"/>
            <a:ext cx="3656371" cy="15696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стан домішкового заліза</a:t>
            </a:r>
          </a:p>
          <a:p>
            <a:r>
              <a:rPr lang="uk-UA" sz="2400" dirty="0">
                <a:solidFill>
                  <a:srgbClr val="0070C0"/>
                </a:solidFill>
              </a:rPr>
              <a:t>а) співіснування </a:t>
            </a:r>
            <a:r>
              <a:rPr lang="en-US" sz="2400" dirty="0" err="1">
                <a:solidFill>
                  <a:srgbClr val="0070C0"/>
                </a:solidFill>
              </a:rPr>
              <a:t>FeB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uk-UA" sz="2400" dirty="0">
                <a:solidFill>
                  <a:srgbClr val="0070C0"/>
                </a:solidFill>
              </a:rPr>
              <a:t>та </a:t>
            </a:r>
            <a:r>
              <a:rPr lang="en-US" sz="2400" dirty="0">
                <a:solidFill>
                  <a:srgbClr val="0070C0"/>
                </a:solidFill>
              </a:rPr>
              <a:t>Fe</a:t>
            </a:r>
            <a:r>
              <a:rPr lang="en-US" sz="2400" baseline="-25000" dirty="0">
                <a:solidFill>
                  <a:srgbClr val="0070C0"/>
                </a:solidFill>
              </a:rPr>
              <a:t>i</a:t>
            </a:r>
            <a:r>
              <a:rPr lang="uk-UA" sz="2400" dirty="0">
                <a:solidFill>
                  <a:srgbClr val="0070C0"/>
                </a:solidFill>
              </a:rPr>
              <a:t> (рівноважний стан)</a:t>
            </a:r>
            <a:r>
              <a:rPr lang="en-US" sz="2400" dirty="0">
                <a:solidFill>
                  <a:srgbClr val="0070C0"/>
                </a:solidFill>
              </a:rPr>
              <a:t>;</a:t>
            </a:r>
          </a:p>
          <a:p>
            <a:r>
              <a:rPr lang="uk-UA" sz="2400" dirty="0">
                <a:solidFill>
                  <a:srgbClr val="7030A0"/>
                </a:solidFill>
              </a:rPr>
              <a:t>б) лише </a:t>
            </a:r>
            <a:r>
              <a:rPr lang="en-US" sz="2400" dirty="0">
                <a:solidFill>
                  <a:srgbClr val="7030A0"/>
                </a:solidFill>
              </a:rPr>
              <a:t>Fe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uk-UA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B4F50-D340-4985-8BBA-75BF5B5B77E1}"/>
              </a:ext>
            </a:extLst>
          </p:cNvPr>
          <p:cNvSpPr txBox="1"/>
          <p:nvPr/>
        </p:nvSpPr>
        <p:spPr>
          <a:xfrm>
            <a:off x="478270" y="3609983"/>
            <a:ext cx="4704121" cy="230832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sz="2400" dirty="0"/>
              <a:t>параметри, що визначалися з ВАХ</a:t>
            </a:r>
          </a:p>
          <a:p>
            <a:r>
              <a:rPr lang="uk-UA" sz="2400" dirty="0">
                <a:solidFill>
                  <a:srgbClr val="0070C0"/>
                </a:solidFill>
              </a:rPr>
              <a:t>1) фактор неідеальності </a:t>
            </a:r>
            <a:r>
              <a:rPr lang="en-US" sz="2400" i="1" dirty="0">
                <a:solidFill>
                  <a:srgbClr val="0070C0"/>
                </a:solidFill>
              </a:rPr>
              <a:t>n</a:t>
            </a:r>
            <a:r>
              <a:rPr lang="uk-UA" sz="2400" dirty="0">
                <a:solidFill>
                  <a:srgbClr val="0070C0"/>
                </a:solidFill>
              </a:rPr>
              <a:t>;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uk-UA" sz="2400" dirty="0">
                <a:solidFill>
                  <a:srgbClr val="FF0000"/>
                </a:solidFill>
              </a:rPr>
              <a:t>) струм короткого замикання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FF0000"/>
                </a:solidFill>
              </a:rPr>
              <a:t>I</a:t>
            </a:r>
            <a:r>
              <a:rPr lang="en-US" sz="2400" baseline="-25000" dirty="0">
                <a:solidFill>
                  <a:srgbClr val="FF0000"/>
                </a:solidFill>
              </a:rPr>
              <a:t>SC</a:t>
            </a:r>
            <a:r>
              <a:rPr lang="en-US" sz="2400" dirty="0">
                <a:solidFill>
                  <a:srgbClr val="FF0000"/>
                </a:solidFill>
              </a:rPr>
              <a:t>;</a:t>
            </a:r>
            <a:r>
              <a:rPr lang="en-US" sz="2400" dirty="0">
                <a:solidFill>
                  <a:srgbClr val="7030A0"/>
                </a:solidFill>
              </a:rPr>
              <a:t>   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4) </a:t>
            </a:r>
            <a:r>
              <a:rPr lang="uk-UA" sz="2400" dirty="0">
                <a:solidFill>
                  <a:schemeClr val="accent4">
                    <a:lumMod val="50000"/>
                  </a:schemeClr>
                </a:solidFill>
              </a:rPr>
              <a:t>напруга розімкненого кола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</a:rPr>
              <a:t>V</a:t>
            </a:r>
            <a:r>
              <a:rPr lang="en-US" sz="2400" i="1" baseline="-25000" dirty="0">
                <a:solidFill>
                  <a:schemeClr val="accent4">
                    <a:lumMod val="50000"/>
                  </a:schemeClr>
                </a:solidFill>
              </a:rPr>
              <a:t>OC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;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3) </a:t>
            </a:r>
            <a:r>
              <a:rPr lang="uk-UA" sz="2400" dirty="0">
                <a:solidFill>
                  <a:schemeClr val="accent6">
                    <a:lumMod val="75000"/>
                  </a:schemeClr>
                </a:solidFill>
              </a:rPr>
              <a:t>коефіцієнт корисної дії </a:t>
            </a:r>
            <a:r>
              <a:rPr lang="el-GR" sz="2400" dirty="0">
                <a:solidFill>
                  <a:schemeClr val="accent6">
                    <a:lumMod val="75000"/>
                  </a:schemeClr>
                </a:solidFill>
              </a:rPr>
              <a:t>η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              </a:t>
            </a:r>
            <a:r>
              <a:rPr lang="en-US" sz="2400" dirty="0">
                <a:solidFill>
                  <a:srgbClr val="7030A0"/>
                </a:solidFill>
              </a:rPr>
              <a:t>5) </a:t>
            </a:r>
            <a:r>
              <a:rPr lang="uk-UA" sz="2400" dirty="0">
                <a:solidFill>
                  <a:srgbClr val="7030A0"/>
                </a:solidFill>
              </a:rPr>
              <a:t>фактор заповнення </a:t>
            </a:r>
            <a:r>
              <a:rPr lang="en-US" sz="2400" i="1" dirty="0">
                <a:solidFill>
                  <a:srgbClr val="7030A0"/>
                </a:solidFill>
              </a:rPr>
              <a:t>FF</a:t>
            </a:r>
            <a:endParaRPr lang="uk-UA" sz="2400" i="1" dirty="0">
              <a:solidFill>
                <a:srgbClr val="7030A0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907DCE-FA15-4B0A-AF3C-251EAEE9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76" y="1019785"/>
            <a:ext cx="5148167" cy="2116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5972F7-28B8-47E2-9D63-FD99E5783BE7}"/>
              </a:ext>
            </a:extLst>
          </p:cNvPr>
          <p:cNvSpPr txBox="1"/>
          <p:nvPr/>
        </p:nvSpPr>
        <p:spPr>
          <a:xfrm>
            <a:off x="1957933" y="6276540"/>
            <a:ext cx="7079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/>
              <a:t>загальна кількість змодельованих ВАХ – більше 95 тис. штук</a:t>
            </a:r>
          </a:p>
        </p:txBody>
      </p:sp>
    </p:spTree>
    <p:extLst>
      <p:ext uri="{BB962C8B-B14F-4D97-AF65-F5344CB8AC3E}">
        <p14:creationId xmlns:p14="http://schemas.microsoft.com/office/powerpoint/2010/main" val="187000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54" y="392733"/>
            <a:ext cx="5244621" cy="461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Прямоугольник 3"/>
          <p:cNvSpPr/>
          <p:nvPr/>
        </p:nvSpPr>
        <p:spPr>
          <a:xfrm>
            <a:off x="3386135" y="359890"/>
            <a:ext cx="5258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Розробка глибоких нейронних мереж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43" y="1076599"/>
            <a:ext cx="8177819" cy="3055315"/>
          </a:xfrm>
          <a:prstGeom prst="rect">
            <a:avLst/>
          </a:prstGeom>
        </p:spPr>
      </p:pic>
      <p:pic>
        <p:nvPicPr>
          <p:cNvPr id="2056" name="Picture 8" descr="Как начать работу с Keras (Deep Learning и Python)">
            <a:extLst>
              <a:ext uri="{FF2B5EF4-FFF2-40B4-BE49-F238E27FC236}">
                <a16:creationId xmlns:a16="http://schemas.microsoft.com/office/drawing/2014/main" id="{2D99F72F-6A40-4419-9C92-3B3B8D62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603" y="51023"/>
            <a:ext cx="2333162" cy="110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7FD3B3-7843-425F-B5D3-818D3FB2B302}"/>
                  </a:ext>
                </a:extLst>
              </p:cNvPr>
              <p:cNvSpPr txBox="1"/>
              <p:nvPr/>
            </p:nvSpPr>
            <p:spPr>
              <a:xfrm>
                <a:off x="8510555" y="1082611"/>
                <a:ext cx="28608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rgbClr val="7030A0"/>
                    </a:solidFill>
                  </a:rPr>
                  <a:t>1)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𝐹𝑒𝐹𝑒𝐵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rgbClr val="7030A0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uk-UA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вхідний параметр</m:t>
                    </m:r>
                    <m:sSub>
                      <m:sSubPr>
                        <m:ctrlP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uk-UA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𝐹𝑒𝐵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rgbClr val="7030A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7FD3B3-7843-425F-B5D3-818D3FB2B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555" y="1082611"/>
                <a:ext cx="2860895" cy="646331"/>
              </a:xfrm>
              <a:prstGeom prst="rect">
                <a:avLst/>
              </a:prstGeom>
              <a:blipFill>
                <a:blip r:embed="rId5"/>
                <a:stretch>
                  <a:fillRect l="-1706" t="-5660" b="-377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D044E-A7B1-42BC-9054-194AADAC2E5D}"/>
                  </a:ext>
                </a:extLst>
              </p:cNvPr>
              <p:cNvSpPr txBox="1"/>
              <p:nvPr/>
            </p:nvSpPr>
            <p:spPr>
              <a:xfrm>
                <a:off x="8510555" y="1788262"/>
                <a:ext cx="28608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rgbClr val="C00000"/>
                    </a:solidFill>
                  </a:rPr>
                  <a:t>2)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𝐹𝑒𝐹𝑒𝐵</m:t>
                        </m:r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rgbClr val="C00000"/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uk-UA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𝐹𝑒𝐵</m:t>
                        </m:r>
                      </m:sub>
                    </m:sSub>
                    <m:r>
                      <a:rPr lang="uk-UA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та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endParaRPr lang="uk-UA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D044E-A7B1-42BC-9054-194AADAC2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555" y="1788262"/>
                <a:ext cx="2860895" cy="646331"/>
              </a:xfrm>
              <a:prstGeom prst="rect">
                <a:avLst/>
              </a:prstGeom>
              <a:blipFill>
                <a:blip r:embed="rId6"/>
                <a:stretch>
                  <a:fillRect l="-1706" t="-471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2DE0C4-D385-4DDD-A9A5-8688B6293758}"/>
                  </a:ext>
                </a:extLst>
              </p:cNvPr>
              <p:cNvSpPr txBox="1"/>
              <p:nvPr/>
            </p:nvSpPr>
            <p:spPr>
              <a:xfrm>
                <a:off x="8467838" y="2517931"/>
                <a:ext cx="35823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𝐴𝑀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відносні зміни струму короткого замикання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та ефективності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𝜀𝜂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при (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FeB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+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Fe</a:t>
                </a:r>
                <a:r>
                  <a:rPr lang="en-US" baseline="-25000" dirty="0">
                    <a:solidFill>
                      <a:schemeClr val="accent6">
                        <a:lumMod val="75000"/>
                      </a:schemeClr>
                    </a:solidFill>
                  </a:rPr>
                  <a:t>i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)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  <a:sym typeface="Symbol" panose="05050102010706020507" pitchFamily="18" charset="2"/>
                  </a:rPr>
                  <a:t>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Fe</a:t>
                </a:r>
                <a:r>
                  <a:rPr lang="en-US" baseline="-25000" dirty="0">
                    <a:solidFill>
                      <a:schemeClr val="accent6">
                        <a:lumMod val="75000"/>
                      </a:schemeClr>
                    </a:solidFill>
                  </a:rPr>
                  <a:t>i</a:t>
                </a:r>
                <a:r>
                  <a:rPr lang="uk-UA" baseline="-250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, освітлення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AM1.5</a:t>
                </a:r>
                <a:endParaRPr lang="uk-UA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2DE0C4-D385-4DDD-A9A5-8688B629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838" y="2517931"/>
                <a:ext cx="3582324" cy="1200329"/>
              </a:xfrm>
              <a:prstGeom prst="rect">
                <a:avLst/>
              </a:prstGeom>
              <a:blipFill>
                <a:blip r:embed="rId7"/>
                <a:stretch>
                  <a:fillRect l="-1361" t="-2538" r="-2721" b="-710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B69594-B194-4113-AEDA-3179E781D036}"/>
                  </a:ext>
                </a:extLst>
              </p:cNvPr>
              <p:cNvSpPr txBox="1"/>
              <p:nvPr/>
            </p:nvSpPr>
            <p:spPr>
              <a:xfrm>
                <a:off x="8467838" y="3725492"/>
                <a:ext cx="37241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accent1">
                        <a:lumMod val="75000"/>
                      </a:schemeClr>
                    </a:solidFill>
                  </a:rPr>
                  <a:t>4)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uk-UA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940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uk-UA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1">
                        <a:lumMod val="75000"/>
                      </a:schemeClr>
                    </a:solidFill>
                  </a:rPr>
                  <a:t>та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𝜀𝜂</m:t>
                    </m:r>
                  </m:oMath>
                </a14:m>
                <a:r>
                  <a:rPr lang="uk-UA" dirty="0">
                    <a:solidFill>
                      <a:schemeClr val="accent1">
                        <a:lumMod val="75000"/>
                      </a:schemeClr>
                    </a:solidFill>
                  </a:rPr>
                  <a:t>, монохроматичне освітлення 940 нм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B69594-B194-4113-AEDA-3179E781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838" y="3725492"/>
                <a:ext cx="3724162" cy="646331"/>
              </a:xfrm>
              <a:prstGeom prst="rect">
                <a:avLst/>
              </a:prstGeom>
              <a:blipFill>
                <a:blip r:embed="rId8"/>
                <a:stretch>
                  <a:fillRect l="-1309" t="-4717" r="-491" b="-1415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3FE596-6192-414D-AD4A-9A78F65A92A3}"/>
                  </a:ext>
                </a:extLst>
              </p:cNvPr>
              <p:cNvSpPr txBox="1"/>
              <p:nvPr/>
            </p:nvSpPr>
            <p:spPr>
              <a:xfrm>
                <a:off x="8467838" y="4392094"/>
                <a:ext cx="3582324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5)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lang="uk-UA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𝜀𝜂</m:t>
                    </m:r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</m:t>
                        </m:r>
                        <m:r>
                          <a:rPr lang="uk-UA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uk-UA" i="1" baseline="-2500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 та </a:t>
                </a:r>
                <a14:m>
                  <m:oMath xmlns:m="http://schemas.openxmlformats.org/officeDocument/2006/math">
                    <m:r>
                      <a:rPr lang="uk-UA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</m:t>
                    </m:r>
                    <m:r>
                      <a:rPr lang="uk-UA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𝐹𝐹</m:t>
                    </m:r>
                  </m:oMath>
                </a14:m>
                <a:r>
                  <a:rPr lang="uk-UA" dirty="0">
                    <a:solidFill>
                      <a:schemeClr val="accent4">
                        <a:lumMod val="50000"/>
                      </a:schemeClr>
                    </a:solidFill>
                  </a:rPr>
                  <a:t>, освітлення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AM1.5</a:t>
                </a:r>
                <a:endParaRPr lang="uk-UA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3FE596-6192-414D-AD4A-9A78F65A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838" y="4392094"/>
                <a:ext cx="3582324" cy="668581"/>
              </a:xfrm>
              <a:prstGeom prst="rect">
                <a:avLst/>
              </a:prstGeom>
              <a:blipFill>
                <a:blip r:embed="rId9"/>
                <a:stretch>
                  <a:fillRect l="-1361" t="-3636" r="-680" b="-136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14318A-E37E-472C-8AA3-F01F03591548}"/>
                  </a:ext>
                </a:extLst>
              </p:cNvPr>
              <p:cNvSpPr txBox="1"/>
              <p:nvPr/>
            </p:nvSpPr>
            <p:spPr>
              <a:xfrm>
                <a:off x="8467838" y="5276490"/>
                <a:ext cx="3582324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6) мережа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940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r>
                      <a:rPr lang="uk-UA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𝜀𝜂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</m:t>
                        </m:r>
                        <m:r>
                          <a:rPr lang="uk-U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uk-UA" i="1" baseline="-250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 та </a:t>
                </a:r>
                <a14:m>
                  <m:oMath xmlns:m="http://schemas.openxmlformats.org/officeDocument/2006/math">
                    <m:r>
                      <a:rPr lang="uk-UA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</m:t>
                    </m:r>
                    <m:r>
                      <a:rPr lang="uk-UA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𝐹𝐹</m:t>
                    </m:r>
                  </m:oMath>
                </a14:m>
                <a:r>
                  <a:rPr lang="uk-UA" dirty="0">
                    <a:solidFill>
                      <a:schemeClr val="accent6">
                        <a:lumMod val="75000"/>
                      </a:schemeClr>
                    </a:solidFill>
                  </a:rPr>
                  <a:t>, монохроматичне освітлення 940 нм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14318A-E37E-472C-8AA3-F01F03591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838" y="5276490"/>
                <a:ext cx="3582324" cy="945580"/>
              </a:xfrm>
              <a:prstGeom prst="rect">
                <a:avLst/>
              </a:prstGeom>
              <a:blipFill>
                <a:blip r:embed="rId10"/>
                <a:stretch>
                  <a:fillRect l="-1361" t="-3226" r="-1871" b="-967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E81074-6A2D-4A9A-B0B3-8A33E948F9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266" y="4476686"/>
            <a:ext cx="4112747" cy="19885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F608DC-BC0E-4B62-864E-BB44EAE7EAEE}"/>
                  </a:ext>
                </a:extLst>
              </p:cNvPr>
              <p:cNvSpPr txBox="1"/>
              <p:nvPr/>
            </p:nvSpPr>
            <p:spPr>
              <a:xfrm>
                <a:off x="4647445" y="4726384"/>
                <a:ext cx="3256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д</a:t>
                </a:r>
                <a14:m>
                  <m:oMath xmlns:m="http://schemas.openxmlformats.org/officeDocument/2006/math">
                    <m:r>
                      <a:rPr lang="uk-UA" b="0" i="0" smtClean="0">
                        <a:latin typeface="Cambria Math" panose="02040503050406030204" pitchFamily="18" charset="0"/>
                      </a:rPr>
                      <m:t>ля</m:t>
                    </m:r>
                    <m:sSub>
                      <m:sSubPr>
                        <m:ctrlPr>
                          <a:rPr lang="uk-U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𝐹𝑒𝐹𝑒𝐵</m:t>
                        </m:r>
                      </m:sub>
                    </m:sSub>
                  </m:oMath>
                </a14:m>
                <a:r>
                  <a:rPr lang="uk-UA" dirty="0"/>
                  <a:t> 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𝐹𝑒𝐹𝑒𝐵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endParaRPr lang="uk-UA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F608DC-BC0E-4B62-864E-BB44EAE7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445" y="4726384"/>
                <a:ext cx="3256230" cy="369332"/>
              </a:xfrm>
              <a:prstGeom prst="rect">
                <a:avLst/>
              </a:prstGeom>
              <a:blipFill>
                <a:blip r:embed="rId12"/>
                <a:stretch>
                  <a:fillRect l="-1495" t="-8197" b="-2459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434B04-1998-44E2-8AED-59B4F3D26BEF}"/>
                  </a:ext>
                </a:extLst>
              </p:cNvPr>
              <p:cNvSpPr txBox="1"/>
              <p:nvPr/>
            </p:nvSpPr>
            <p:spPr>
              <a:xfrm>
                <a:off x="4566759" y="5852738"/>
                <a:ext cx="3256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д</a:t>
                </a:r>
                <a14:m>
                  <m:oMath xmlns:m="http://schemas.openxmlformats.org/officeDocument/2006/math">
                    <m:r>
                      <a:rPr lang="uk-UA" b="0" i="0" smtClean="0">
                        <a:latin typeface="Cambria Math" panose="02040503050406030204" pitchFamily="18" charset="0"/>
                      </a:rPr>
                      <m:t>ля</m:t>
                    </m:r>
                  </m:oMath>
                </a14:m>
                <a:r>
                  <a:rPr lang="uk-UA" dirty="0"/>
                  <a:t> решти ГНМ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434B04-1998-44E2-8AED-59B4F3D2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759" y="5852738"/>
                <a:ext cx="3256230" cy="369332"/>
              </a:xfrm>
              <a:prstGeom prst="rect">
                <a:avLst/>
              </a:prstGeom>
              <a:blipFill>
                <a:blip r:embed="rId13"/>
                <a:stretch>
                  <a:fillRect l="-1498" t="-8197" b="-2459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65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764" y="522496"/>
            <a:ext cx="2847784" cy="5494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Прямоугольник 4"/>
          <p:cNvSpPr/>
          <p:nvPr/>
        </p:nvSpPr>
        <p:spPr>
          <a:xfrm>
            <a:off x="4439369" y="544090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Налаштування ГНМ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F356ED-5D2A-40E3-9BF7-322635684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4" y="1513458"/>
            <a:ext cx="5577264" cy="38310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81CCBF4-54FE-4474-B3E6-6FDA5DAA12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59130" y="1648380"/>
            <a:ext cx="3840829" cy="211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22FDF-B42C-4AB2-B8D0-9F7E4B82CC8C}"/>
              </a:ext>
            </a:extLst>
          </p:cNvPr>
          <p:cNvSpPr txBox="1"/>
          <p:nvPr/>
        </p:nvSpPr>
        <p:spPr>
          <a:xfrm>
            <a:off x="7246548" y="1125291"/>
            <a:ext cx="392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Можливі конфігурації схованих шарів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8E500EC-38E2-4465-B136-7358DD727676}"/>
              </a:ext>
            </a:extLst>
          </p:cNvPr>
          <p:cNvSpPr/>
          <p:nvPr/>
        </p:nvSpPr>
        <p:spPr>
          <a:xfrm>
            <a:off x="7246548" y="1547948"/>
            <a:ext cx="1254655" cy="1168091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5A612E0-9BF6-44DF-B791-31933CF8ECFD}"/>
              </a:ext>
            </a:extLst>
          </p:cNvPr>
          <p:cNvSpPr/>
          <p:nvPr/>
        </p:nvSpPr>
        <p:spPr>
          <a:xfrm>
            <a:off x="8532083" y="1547948"/>
            <a:ext cx="1254655" cy="116809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0BD7F0-B9D5-4F1E-AF59-8BAEF8460617}"/>
              </a:ext>
            </a:extLst>
          </p:cNvPr>
          <p:cNvSpPr txBox="1"/>
          <p:nvPr/>
        </p:nvSpPr>
        <p:spPr>
          <a:xfrm>
            <a:off x="7159130" y="4114302"/>
            <a:ext cx="4277156" cy="9233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uk-UA" sz="1800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Можливі оптимізатори:</a:t>
            </a:r>
          </a:p>
          <a:p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SGD,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RMSprop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Adam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Adadelta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Adagrad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Adamax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Nadam</a:t>
            </a:r>
            <a:r>
              <a:rPr lang="uk-UA" sz="18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Ftrl</a:t>
            </a:r>
            <a:endParaRPr lang="uk-U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A3BFF-FA45-42E7-8572-10F8BA752347}"/>
              </a:ext>
            </a:extLst>
          </p:cNvPr>
          <p:cNvSpPr txBox="1"/>
          <p:nvPr/>
        </p:nvSpPr>
        <p:spPr>
          <a:xfrm>
            <a:off x="1631482" y="1108046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Визначені раціональні параметри ГНМ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E1E20A-B831-433C-8E12-B741DB58DE82}"/>
              </a:ext>
            </a:extLst>
          </p:cNvPr>
          <p:cNvSpPr txBox="1"/>
          <p:nvPr/>
        </p:nvSpPr>
        <p:spPr>
          <a:xfrm>
            <a:off x="1224077" y="5590381"/>
            <a:ext cx="3039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Методи: -гратковий пошук </a:t>
            </a:r>
          </a:p>
          <a:p>
            <a:r>
              <a:rPr lang="uk-UA" i="1" dirty="0"/>
              <a:t>                  -випадковий пошук</a:t>
            </a:r>
          </a:p>
        </p:txBody>
      </p:sp>
      <p:sp>
        <p:nvSpPr>
          <p:cNvPr id="22" name="Стрелка вниз 30">
            <a:extLst>
              <a:ext uri="{FF2B5EF4-FFF2-40B4-BE49-F238E27FC236}">
                <a16:creationId xmlns:a16="http://schemas.microsoft.com/office/drawing/2014/main" id="{CB6FEB26-E359-4D58-88BC-9A73E7C13C42}"/>
              </a:ext>
            </a:extLst>
          </p:cNvPr>
          <p:cNvSpPr/>
          <p:nvPr/>
        </p:nvSpPr>
        <p:spPr>
          <a:xfrm rot="6139985">
            <a:off x="6615127" y="2243459"/>
            <a:ext cx="286327" cy="873759"/>
          </a:xfrm>
          <a:prstGeom prst="downArrow">
            <a:avLst>
              <a:gd name="adj1" fmla="val 31029"/>
              <a:gd name="adj2" fmla="val 468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низ 30">
            <a:extLst>
              <a:ext uri="{FF2B5EF4-FFF2-40B4-BE49-F238E27FC236}">
                <a16:creationId xmlns:a16="http://schemas.microsoft.com/office/drawing/2014/main" id="{A01A58C3-BF13-40AF-A7C4-7FC4B8FCB071}"/>
              </a:ext>
            </a:extLst>
          </p:cNvPr>
          <p:cNvSpPr/>
          <p:nvPr/>
        </p:nvSpPr>
        <p:spPr>
          <a:xfrm rot="8757367">
            <a:off x="6521467" y="3048647"/>
            <a:ext cx="286327" cy="1655114"/>
          </a:xfrm>
          <a:prstGeom prst="downArrow">
            <a:avLst>
              <a:gd name="adj1" fmla="val 31029"/>
              <a:gd name="adj2" fmla="val 468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95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909964" y="457848"/>
            <a:ext cx="2433034" cy="516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909964" y="432644"/>
            <a:ext cx="243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Тренування ГНМ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21" y="1110654"/>
            <a:ext cx="5250461" cy="11788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7EB660-075F-41B6-94BD-C6640D00F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695" y="5047402"/>
            <a:ext cx="5837780" cy="133040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1E34E8-FEA8-4B9A-AF06-2D319DAB00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0" y="553836"/>
            <a:ext cx="3129719" cy="21869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D0B90B-258C-4E7F-8B3E-C6F4FEE708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0" y="2935035"/>
            <a:ext cx="3256676" cy="22756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CA75D4D-ECFE-4F0B-B512-EC20A3B3E6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29" y="2545423"/>
            <a:ext cx="3051125" cy="235768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86063A-4D1E-483A-BDD7-EE672A694C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076" y="2566295"/>
            <a:ext cx="3051125" cy="23576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E978FA-00D0-4BFC-A9C1-D86B1E6E7A07}"/>
              </a:ext>
            </a:extLst>
          </p:cNvPr>
          <p:cNvSpPr txBox="1"/>
          <p:nvPr/>
        </p:nvSpPr>
        <p:spPr>
          <a:xfrm>
            <a:off x="1033970" y="5786864"/>
            <a:ext cx="2727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Метод: 5- чи 10- кратна перехресна перевірка</a:t>
            </a:r>
          </a:p>
        </p:txBody>
      </p:sp>
    </p:spTree>
    <p:extLst>
      <p:ext uri="{BB962C8B-B14F-4D97-AF65-F5344CB8AC3E}">
        <p14:creationId xmlns:p14="http://schemas.microsoft.com/office/powerpoint/2010/main" val="37599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1" y="926192"/>
            <a:ext cx="5389632" cy="20342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EE58D9-6C09-4833-9CDE-6005A3E22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364" y="381405"/>
            <a:ext cx="4644427" cy="406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7EFACF4F-A0CF-4097-97D0-B8EBA7419F64}"/>
              </a:ext>
            </a:extLst>
          </p:cNvPr>
          <p:cNvSpPr/>
          <p:nvPr/>
        </p:nvSpPr>
        <p:spPr>
          <a:xfrm>
            <a:off x="3478864" y="353820"/>
            <a:ext cx="5558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Тестування ГНМ, синтетичні ВАХ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E482E4A-2844-424F-BD77-87266803E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87" y="2872773"/>
            <a:ext cx="4734765" cy="3460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2C2BAB-3501-4552-87B5-F0C24E6CB7CB}"/>
              </a:ext>
            </a:extLst>
          </p:cNvPr>
          <p:cNvSpPr txBox="1"/>
          <p:nvPr/>
        </p:nvSpPr>
        <p:spPr>
          <a:xfrm>
            <a:off x="5824928" y="5470143"/>
            <a:ext cx="5935523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/>
              <a:t>Fe-varied</a:t>
            </a:r>
            <a:r>
              <a:rPr lang="uk-UA" i="1" dirty="0"/>
              <a:t> тестовий набір – при його створенні використовувалися значення концентрації заліза, які не зустрічалися у тренувальному наборі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494896-E173-4640-8C98-DF3ECEBD89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7" y="934309"/>
            <a:ext cx="2376674" cy="18196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95CE319-CC9F-4488-AD37-72C00EFE15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44" y="934308"/>
            <a:ext cx="2662184" cy="186024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14D8759-0405-4B46-8CEB-8F841FB39A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19" y="3079307"/>
            <a:ext cx="2962750" cy="228939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86E01D8-1012-4FA3-A253-6704CDC645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01" y="3079307"/>
            <a:ext cx="2962750" cy="22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0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2171700"/>
            <a:ext cx="12862560" cy="116509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EE58D9-6C09-4833-9CDE-6005A3E22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120" y="381405"/>
            <a:ext cx="5386812" cy="406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7EFACF4F-A0CF-4097-97D0-B8EBA7419F64}"/>
              </a:ext>
            </a:extLst>
          </p:cNvPr>
          <p:cNvSpPr/>
          <p:nvPr/>
        </p:nvSpPr>
        <p:spPr>
          <a:xfrm>
            <a:off x="3478864" y="353820"/>
            <a:ext cx="5558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Тестування ГНМ, експериментальні ВАХ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908DFB-CD4A-45AF-8681-4B6873F30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67" y="869097"/>
            <a:ext cx="3938993" cy="27846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097F2F-1288-4B80-B129-8180087B5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23" y="3429000"/>
            <a:ext cx="4073341" cy="28525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90359A-3207-4466-9F24-CBD98B02CB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36" y="3527833"/>
            <a:ext cx="4073341" cy="28796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8FD496-C8EE-411B-92AE-CF3EF621D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42" y="576453"/>
            <a:ext cx="1433815" cy="1155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901679-5509-4EE9-B194-8CDBB4407212}"/>
              </a:ext>
            </a:extLst>
          </p:cNvPr>
          <p:cNvSpPr txBox="1"/>
          <p:nvPr/>
        </p:nvSpPr>
        <p:spPr>
          <a:xfrm>
            <a:off x="849466" y="177971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=0,7 </a:t>
            </a:r>
            <a:r>
              <a:rPr lang="uk-UA" dirty="0"/>
              <a:t>мкм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BC95E0-D457-4AFC-9880-06D54DB8B28A}"/>
              </a:ext>
            </a:extLst>
          </p:cNvPr>
          <p:cNvSpPr txBox="1"/>
          <p:nvPr/>
        </p:nvSpPr>
        <p:spPr>
          <a:xfrm>
            <a:off x="849466" y="219746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</a:t>
            </a:r>
            <a:r>
              <a:rPr lang="en-US" i="1" baseline="-25000" dirty="0" err="1"/>
              <a:t>p</a:t>
            </a:r>
            <a:r>
              <a:rPr lang="en-US" dirty="0"/>
              <a:t>=350 </a:t>
            </a:r>
            <a:r>
              <a:rPr lang="uk-UA" dirty="0"/>
              <a:t>мкм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9C837F-2F4A-43E3-A8E8-7A279520855B}"/>
              </a:ext>
            </a:extLst>
          </p:cNvPr>
          <p:cNvSpPr txBox="1"/>
          <p:nvPr/>
        </p:nvSpPr>
        <p:spPr>
          <a:xfrm>
            <a:off x="805023" y="260435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</a:t>
            </a:r>
            <a:r>
              <a:rPr lang="en-US" i="1" baseline="-25000" dirty="0" err="1"/>
              <a:t>BSF</a:t>
            </a:r>
            <a:r>
              <a:rPr lang="en-US" dirty="0"/>
              <a:t>=0,6 </a:t>
            </a:r>
            <a:r>
              <a:rPr lang="uk-UA" dirty="0"/>
              <a:t>мкм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E3AEFF-AF7E-43F4-8CFA-74909EDE5F77}"/>
              </a:ext>
            </a:extLst>
          </p:cNvPr>
          <p:cNvSpPr txBox="1"/>
          <p:nvPr/>
        </p:nvSpPr>
        <p:spPr>
          <a:xfrm>
            <a:off x="2543016" y="180055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ym typeface="Symbol" panose="05050102010706020507" pitchFamily="18" charset="2"/>
              </a:rPr>
              <a:t></a:t>
            </a:r>
            <a:r>
              <a:rPr lang="en-US" baseline="-25000" dirty="0"/>
              <a:t>n</a:t>
            </a:r>
            <a:r>
              <a:rPr lang="en-US" dirty="0"/>
              <a:t>=</a:t>
            </a:r>
            <a:r>
              <a:rPr lang="uk-UA" sz="1800" dirty="0">
                <a:effectLst/>
                <a:ea typeface="Calibri" panose="020F0502020204030204" pitchFamily="34" charset="0"/>
              </a:rPr>
              <a:t>20-30 </a:t>
            </a:r>
            <a:r>
              <a:rPr lang="uk-UA" sz="1800" dirty="0" err="1">
                <a:effectLst/>
                <a:ea typeface="Calibri" panose="020F0502020204030204" pitchFamily="34" charset="0"/>
              </a:rPr>
              <a:t>Ом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</a:t>
            </a:r>
            <a:endParaRPr lang="uk-U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DE4E16-B250-43D9-8E65-322B6B13719E}"/>
              </a:ext>
            </a:extLst>
          </p:cNvPr>
          <p:cNvSpPr txBox="1"/>
          <p:nvPr/>
        </p:nvSpPr>
        <p:spPr>
          <a:xfrm>
            <a:off x="2523988" y="21974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i="1" baseline="-25000" dirty="0"/>
              <a:t>B</a:t>
            </a:r>
            <a:r>
              <a:rPr lang="en-US" dirty="0"/>
              <a:t>=1,4</a:t>
            </a:r>
            <a:r>
              <a:rPr lang="en-US" dirty="0">
                <a:sym typeface="Symbol" panose="05050102010706020507" pitchFamily="18" charset="2"/>
              </a:rPr>
              <a:t>10</a:t>
            </a:r>
            <a:r>
              <a:rPr lang="en-US" baseline="30000" dirty="0">
                <a:sym typeface="Symbol" panose="05050102010706020507" pitchFamily="18" charset="2"/>
              </a:rPr>
              <a:t>15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uk-UA" dirty="0">
                <a:sym typeface="Symbol" panose="05050102010706020507" pitchFamily="18" charset="2"/>
              </a:rPr>
              <a:t>см</a:t>
            </a:r>
            <a:r>
              <a:rPr lang="uk-UA" baseline="30000" dirty="0">
                <a:sym typeface="Symbol" panose="05050102010706020507" pitchFamily="18" charset="2"/>
              </a:rPr>
              <a:t>-3</a:t>
            </a:r>
            <a:endParaRPr lang="uk-UA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AA2243-ADF0-4BC6-A403-7479C96818B4}"/>
              </a:ext>
            </a:extLst>
          </p:cNvPr>
          <p:cNvSpPr txBox="1"/>
          <p:nvPr/>
        </p:nvSpPr>
        <p:spPr>
          <a:xfrm>
            <a:off x="2543016" y="257290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ym typeface="Symbol" panose="05050102010706020507" pitchFamily="18" charset="2"/>
              </a:rPr>
              <a:t></a:t>
            </a:r>
            <a:r>
              <a:rPr lang="en-US" baseline="-25000" dirty="0"/>
              <a:t>BSF</a:t>
            </a:r>
            <a:r>
              <a:rPr lang="en-US" dirty="0"/>
              <a:t>=</a:t>
            </a:r>
            <a:r>
              <a:rPr lang="uk-UA" sz="1800" dirty="0">
                <a:effectLst/>
                <a:ea typeface="Calibri" panose="020F0502020204030204" pitchFamily="34" charset="0"/>
              </a:rPr>
              <a:t>10-20 </a:t>
            </a:r>
            <a:r>
              <a:rPr lang="uk-UA" sz="1800" dirty="0" err="1">
                <a:effectLst/>
                <a:ea typeface="Calibri" panose="020F0502020204030204" pitchFamily="34" charset="0"/>
              </a:rPr>
              <a:t>Ом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659642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</TotalTime>
  <Words>805</Words>
  <Application>Microsoft Office PowerPoint</Application>
  <PresentationFormat>Широкий екран</PresentationFormat>
  <Paragraphs>70</Paragraphs>
  <Slides>12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я</cp:lastModifiedBy>
  <cp:revision>60</cp:revision>
  <dcterms:created xsi:type="dcterms:W3CDTF">2022-04-22T19:19:14Z</dcterms:created>
  <dcterms:modified xsi:type="dcterms:W3CDTF">2022-04-27T07:14:03Z</dcterms:modified>
</cp:coreProperties>
</file>